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4" r:id="rId1"/>
  </p:sldMasterIdLst>
  <p:sldIdLst>
    <p:sldId id="256" r:id="rId2"/>
    <p:sldId id="257" r:id="rId3"/>
    <p:sldId id="263" r:id="rId4"/>
    <p:sldId id="260" r:id="rId5"/>
    <p:sldId id="259" r:id="rId6"/>
    <p:sldId id="261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5470"/>
  </p:normalViewPr>
  <p:slideViewPr>
    <p:cSldViewPr snapToGrid="0" snapToObjects="1">
      <p:cViewPr varScale="1">
        <p:scale>
          <a:sx n="82" d="100"/>
          <a:sy n="82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73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7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9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7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github.com/padamson" TargetMode="External"/><Relationship Id="rId7" Type="http://schemas.openxmlformats.org/officeDocument/2006/relationships/hyperlink" Target="https://www.linkedin.com/in/pauleadamson/" TargetMode="External"/><Relationship Id="rId2" Type="http://schemas.openxmlformats.org/officeDocument/2006/relationships/hyperlink" Target="mailto:paul.adamson.0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PaulEAdamson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hyperlink" Target="https://stackoverflow.com/users/4257137/drpositr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python-scientific-computing-case" TargetMode="External"/><Relationship Id="rId2" Type="http://schemas.openxmlformats.org/officeDocument/2006/relationships/hyperlink" Target="https://www.aiche.org/academy/webinars/should-i-py-or-should-i-fortr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ypl.github.io/PYPL.html" TargetMode="Externa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heme.com/" TargetMode="External"/><Relationship Id="rId2" Type="http://schemas.openxmlformats.org/officeDocument/2006/relationships/hyperlink" Target="http://jckantor.github.io/CBE202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pl.github.io/PYP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107-ADAA-6E47-B8C2-8A1E23E7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25111"/>
          </a:xfrm>
        </p:spPr>
        <p:txBody>
          <a:bodyPr>
            <a:normAutofit/>
          </a:bodyPr>
          <a:lstStyle/>
          <a:p>
            <a:r>
              <a:rPr lang="en-US" dirty="0"/>
              <a:t>Python for chemical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77CE9-8E96-A24F-8792-AF42A64A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758698"/>
            <a:ext cx="8676222" cy="3595607"/>
          </a:xfrm>
        </p:spPr>
        <p:txBody>
          <a:bodyPr>
            <a:noAutofit/>
          </a:bodyPr>
          <a:lstStyle/>
          <a:p>
            <a:r>
              <a:rPr lang="en-US" sz="2800" dirty="0"/>
              <a:t>Getting Started</a:t>
            </a:r>
          </a:p>
          <a:p>
            <a:endParaRPr lang="en-US" dirty="0"/>
          </a:p>
          <a:p>
            <a:r>
              <a:rPr lang="en-US" dirty="0"/>
              <a:t>Paul Adamson, PhD</a:t>
            </a:r>
          </a:p>
          <a:p>
            <a:r>
              <a:rPr lang="en-US" dirty="0">
                <a:hlinkClick r:id="rId2"/>
              </a:rPr>
              <a:t>paul.adamson.01@gmail.com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October 23,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563A0-8854-1641-8202-54DAD725E6CF}"/>
              </a:ext>
            </a:extLst>
          </p:cNvPr>
          <p:cNvGrpSpPr/>
          <p:nvPr/>
        </p:nvGrpSpPr>
        <p:grpSpPr>
          <a:xfrm>
            <a:off x="2029388" y="4556501"/>
            <a:ext cx="3283997" cy="481096"/>
            <a:chOff x="4473010" y="5263609"/>
            <a:chExt cx="3283997" cy="481096"/>
          </a:xfrm>
        </p:grpSpPr>
        <p:pic>
          <p:nvPicPr>
            <p:cNvPr id="8" name="Picture 7">
              <a:hlinkClick r:id="rId3"/>
              <a:extLst>
                <a:ext uri="{FF2B5EF4-FFF2-40B4-BE49-F238E27FC236}">
                  <a16:creationId xmlns:a16="http://schemas.microsoft.com/office/drawing/2014/main" id="{FC2F2604-B4A6-0047-B6FB-C6DC6D8B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086" y="5263609"/>
              <a:ext cx="479426" cy="479426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640FF984-C3C9-C645-9C30-3D348F58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174" y="5263609"/>
              <a:ext cx="478844" cy="478844"/>
            </a:xfrm>
            <a:prstGeom prst="rect">
              <a:avLst/>
            </a:prstGeom>
          </p:spPr>
        </p:pic>
        <p:pic>
          <p:nvPicPr>
            <p:cNvPr id="10" name="Picture 9">
              <a:hlinkClick r:id="rId7"/>
              <a:extLst>
                <a:ext uri="{FF2B5EF4-FFF2-40B4-BE49-F238E27FC236}">
                  <a16:creationId xmlns:a16="http://schemas.microsoft.com/office/drawing/2014/main" id="{91D8F898-D286-0244-8294-72CBB330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3010" y="5263609"/>
              <a:ext cx="481096" cy="481096"/>
            </a:xfrm>
            <a:prstGeom prst="rect">
              <a:avLst/>
            </a:prstGeom>
          </p:spPr>
        </p:pic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35D9CD95-96A4-384E-B0D5-6C31AA9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581" y="5263609"/>
              <a:ext cx="479426" cy="47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3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63AC16-CA6B-B043-AC84-B3A91A43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DC454-08D0-574D-AFF9-818F36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Python?</a:t>
            </a:r>
          </a:p>
          <a:p>
            <a:r>
              <a:rPr lang="en-US" dirty="0"/>
              <a:t>Setting up python (Anaconda Distribution)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Examples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Simple (“Hello, Mass Balance”)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Intermediate (wrangle, plot, and animate some data)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Advanced (McCabe-Thiele)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If there’s time (machine learning)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Along the way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Python environment management (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pip</a:t>
            </a:r>
            <a:r>
              <a:rPr lang="en-US" dirty="0"/>
              <a:t>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Interactive notebooks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Some modules (</a:t>
            </a:r>
            <a:r>
              <a:rPr lang="en-US" dirty="0">
                <a:latin typeface="Andale Mono" panose="020B0509000000000004" pitchFamily="49" charset="0"/>
              </a:rPr>
              <a:t>math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sympy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scipy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pandas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matplotlib</a:t>
            </a:r>
            <a:r>
              <a:rPr lang="en-US" dirty="0"/>
              <a:t>, </a:t>
            </a:r>
            <a:r>
              <a:rPr lang="en-US" b="1" i="1" dirty="0"/>
              <a:t>your own</a:t>
            </a:r>
            <a:r>
              <a:rPr lang="en-US" dirty="0"/>
              <a:t>)</a:t>
            </a:r>
          </a:p>
          <a:p>
            <a:r>
              <a:rPr lang="en-US" dirty="0"/>
              <a:t>Getting and running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6023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155-EEE7-D647-A726-6532C86E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Before We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8324A-9F38-3A44-9D9C-DEF996C1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watching this live (or simulated live)…</a:t>
            </a:r>
          </a:p>
          <a:p>
            <a:pPr lvl="1"/>
            <a:r>
              <a:rPr lang="en-US" dirty="0"/>
              <a:t>Sit back and relax</a:t>
            </a:r>
          </a:p>
          <a:p>
            <a:pPr lvl="1"/>
            <a:r>
              <a:rPr lang="en-US" dirty="0"/>
              <a:t>Think of this as a demo, not a course</a:t>
            </a:r>
          </a:p>
          <a:p>
            <a:endParaRPr lang="en-US" dirty="0"/>
          </a:p>
          <a:p>
            <a:r>
              <a:rPr lang="en-US" dirty="0"/>
              <a:t>Later, you can…</a:t>
            </a:r>
          </a:p>
          <a:p>
            <a:pPr lvl="1"/>
            <a:r>
              <a:rPr lang="en-US" dirty="0"/>
              <a:t>Download the </a:t>
            </a:r>
            <a:r>
              <a:rPr lang="en-US" dirty="0" err="1"/>
              <a:t>demo’d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Access the recording on </a:t>
            </a:r>
            <a:r>
              <a:rPr lang="en-US" dirty="0" err="1"/>
              <a:t>AIChE</a:t>
            </a:r>
            <a:r>
              <a:rPr lang="en-US" dirty="0"/>
              <a:t> Academy</a:t>
            </a:r>
          </a:p>
          <a:p>
            <a:pPr lvl="1"/>
            <a:r>
              <a:rPr lang="en-US" dirty="0"/>
              <a:t>Pause the recording as you go through the demo</a:t>
            </a:r>
          </a:p>
        </p:txBody>
      </p:sp>
    </p:spTree>
    <p:extLst>
      <p:ext uri="{BB962C8B-B14F-4D97-AF65-F5344CB8AC3E}">
        <p14:creationId xmlns:p14="http://schemas.microsoft.com/office/powerpoint/2010/main" val="2675162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991D-254F-EB4C-AB09-2688EA6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D91E-7B3C-B54F-B6E2-5BA526F1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Fastest growing computer programming language</a:t>
            </a:r>
          </a:p>
          <a:p>
            <a:r>
              <a:rPr lang="en-US" dirty="0"/>
              <a:t>Vibrant open source community</a:t>
            </a:r>
          </a:p>
          <a:p>
            <a:r>
              <a:rPr lang="en-US" dirty="0"/>
              <a:t>Simple yet dynamic syntax</a:t>
            </a:r>
          </a:p>
          <a:p>
            <a:r>
              <a:rPr lang="en-US" dirty="0"/>
              <a:t>Interoperable with other languages</a:t>
            </a:r>
          </a:p>
          <a:p>
            <a:r>
              <a:rPr lang="en-US" dirty="0"/>
              <a:t>A lot of capability “baked in”</a:t>
            </a:r>
          </a:p>
          <a:p>
            <a:r>
              <a:rPr lang="en-US" dirty="0"/>
              <a:t>Giant scientific python (SciPy) ecosystem</a:t>
            </a:r>
          </a:p>
          <a:p>
            <a:endParaRPr lang="en-US" dirty="0"/>
          </a:p>
          <a:p>
            <a:r>
              <a:rPr lang="en-US" dirty="0"/>
              <a:t>See Milan </a:t>
            </a:r>
            <a:r>
              <a:rPr lang="en-US" dirty="0" err="1"/>
              <a:t>Curcic’s</a:t>
            </a:r>
            <a:r>
              <a:rPr lang="en-US" dirty="0"/>
              <a:t> July 24, 2019, </a:t>
            </a:r>
            <a:r>
              <a:rPr lang="en-US" dirty="0" err="1"/>
              <a:t>AIChE</a:t>
            </a:r>
            <a:r>
              <a:rPr lang="en-US" dirty="0"/>
              <a:t> VLS webinar</a:t>
            </a:r>
            <a:br>
              <a:rPr lang="en-US" dirty="0"/>
            </a:br>
            <a:r>
              <a:rPr lang="en-US" i="1" dirty="0">
                <a:hlinkClick r:id="rId2"/>
              </a:rPr>
              <a:t>“Should I </a:t>
            </a:r>
            <a:r>
              <a:rPr lang="en-US" i="1" dirty="0" err="1">
                <a:hlinkClick r:id="rId2"/>
              </a:rPr>
              <a:t>Py</a:t>
            </a:r>
            <a:r>
              <a:rPr lang="en-US" i="1" dirty="0">
                <a:hlinkClick r:id="rId2"/>
              </a:rPr>
              <a:t> or Should I Fortran?”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Also see </a:t>
            </a:r>
            <a:r>
              <a:rPr lang="en-US" i="1" dirty="0"/>
              <a:t>“The Case For Python in Scientific Computing,” </a:t>
            </a:r>
            <a:br>
              <a:rPr lang="en-US" dirty="0"/>
            </a:br>
            <a:r>
              <a:rPr lang="en-US" dirty="0"/>
              <a:t>a summary of two PyCon2017 Keynotes: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www.datacamp.com</a:t>
            </a:r>
            <a:r>
              <a:rPr lang="en-US" dirty="0">
                <a:hlinkClick r:id="rId3"/>
              </a:rPr>
              <a:t>/community/blog/python-scientific-computing-case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7979F-A017-D742-80DF-90063D7CA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3595" y="2150185"/>
            <a:ext cx="3812397" cy="254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50CD1-6023-2346-B6C5-B5C60E3516A1}"/>
              </a:ext>
            </a:extLst>
          </p:cNvPr>
          <p:cNvSpPr txBox="1"/>
          <p:nvPr/>
        </p:nvSpPr>
        <p:spPr>
          <a:xfrm>
            <a:off x="8163595" y="4828942"/>
            <a:ext cx="402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PYPL </a:t>
            </a:r>
            <a:r>
              <a:rPr lang="en-US" sz="1400" dirty="0" err="1"/>
              <a:t>PopularitY</a:t>
            </a:r>
            <a:r>
              <a:rPr lang="en-US" sz="1400" dirty="0"/>
              <a:t> of Programming Language Index (</a:t>
            </a:r>
            <a:r>
              <a:rPr lang="en-US" sz="1400" dirty="0">
                <a:hlinkClick r:id="rId5"/>
              </a:rPr>
              <a:t>http://pypl.github.io/PYPL.html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17868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EDD0-C270-004D-A342-BC818AD1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1A1-D8F6-F547-8B09-19D32806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Perhaps the easiest way to get started with Python</a:t>
            </a:r>
          </a:p>
          <a:p>
            <a:r>
              <a:rPr lang="en-US" dirty="0"/>
              <a:t>Primarily developed for data science (also supports R), but widely applicable</a:t>
            </a:r>
          </a:p>
          <a:p>
            <a:r>
              <a:rPr lang="en-US" dirty="0"/>
              <a:t>Free, easy-to-install package manager</a:t>
            </a:r>
          </a:p>
          <a:p>
            <a:r>
              <a:rPr lang="en-US" dirty="0"/>
              <a:t>Environment manager (</a:t>
            </a:r>
            <a:r>
              <a:rPr lang="en-US" dirty="0" err="1"/>
              <a:t>conda</a:t>
            </a:r>
            <a:r>
              <a:rPr lang="en-US" dirty="0"/>
              <a:t>, but also supports pip)</a:t>
            </a:r>
          </a:p>
          <a:p>
            <a:r>
              <a:rPr lang="en-US" dirty="0"/>
              <a:t>Collection of 1,000+ open source packages with free community support</a:t>
            </a:r>
          </a:p>
          <a:p>
            <a:r>
              <a:rPr lang="en-US" dirty="0"/>
              <a:t>Platform-agnostic: you can use it on Windows, macOS or Linux</a:t>
            </a:r>
          </a:p>
        </p:txBody>
      </p:sp>
    </p:spTree>
    <p:extLst>
      <p:ext uri="{BB962C8B-B14F-4D97-AF65-F5344CB8AC3E}">
        <p14:creationId xmlns:p14="http://schemas.microsoft.com/office/powerpoint/2010/main" val="754760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7820-D59C-F544-812A-79277C3D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92EB-4E1D-734B-AA95-6B7C94C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instructions: </a:t>
            </a:r>
            <a:r>
              <a:rPr lang="en-US" dirty="0">
                <a:hlinkClick r:id="rId2"/>
              </a:rPr>
              <a:t>https://docs.anaconda.com/anaconda/install/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https://www.anaconda.com/distribution/#download-section</a:t>
            </a:r>
            <a:endParaRPr lang="en-US" dirty="0"/>
          </a:p>
          <a:p>
            <a:r>
              <a:rPr lang="en-US" dirty="0"/>
              <a:t>Graphical (Windows, macOS, and Linux) or command-line (macOS) installers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0F129-AC76-5043-A0B2-B5204B99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3599108"/>
            <a:ext cx="3909089" cy="2756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69196-0169-264D-B3A2-958CCA5C05E0}"/>
              </a:ext>
            </a:extLst>
          </p:cNvPr>
          <p:cNvSpPr txBox="1"/>
          <p:nvPr/>
        </p:nvSpPr>
        <p:spPr>
          <a:xfrm>
            <a:off x="4858518" y="4440337"/>
            <a:ext cx="7028681" cy="33855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ndale Mono" panose="020B0509000000000004" pitchFamily="49" charset="0"/>
              </a:rPr>
              <a:t>$ bash ~/Downloads/Anaconda3-2019.10-MacOSX-x86_64.sh</a:t>
            </a:r>
          </a:p>
        </p:txBody>
      </p:sp>
    </p:spTree>
    <p:extLst>
      <p:ext uri="{BB962C8B-B14F-4D97-AF65-F5344CB8AC3E}">
        <p14:creationId xmlns:p14="http://schemas.microsoft.com/office/powerpoint/2010/main" val="187522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2977-E276-C14C-83C5-4F4C7745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Advanced: 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6C61-8692-8148-8123-D7622CD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2AE08-114B-BB40-8EE6-2F4386929997}"/>
              </a:ext>
            </a:extLst>
          </p:cNvPr>
          <p:cNvSpPr txBox="1"/>
          <p:nvPr/>
        </p:nvSpPr>
        <p:spPr>
          <a:xfrm>
            <a:off x="4280306" y="5236635"/>
            <a:ext cx="535768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/</a:t>
            </a:r>
            <a:r>
              <a:rPr lang="en-US" dirty="0" err="1">
                <a:latin typeface="Andale Mono" panose="020B0509000000000004" pitchFamily="49" charset="0"/>
              </a:rPr>
              <a:t>usr</a:t>
            </a:r>
            <a:r>
              <a:rPr lang="en-US" dirty="0">
                <a:latin typeface="Andale Mono" panose="020B0509000000000004" pitchFamily="49" charset="0"/>
              </a:rPr>
              <a:t>/local/anaconda/bin/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init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create -f </a:t>
            </a:r>
            <a:r>
              <a:rPr lang="en-US" dirty="0" err="1">
                <a:latin typeface="Andale Mono" panose="020B0509000000000004" pitchFamily="49" charset="0"/>
              </a:rPr>
              <a:t>environment.yml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1FD9-D8C4-C74F-88AC-DE3F8F0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AD0-ABE7-2E4E-8372-5B232AA0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http://jckantor.github.io/CBE20255/</a:t>
            </a:r>
            <a:r>
              <a:rPr lang="en-US" dirty="0"/>
              <a:t> - CBE20255 Introduction to Chemical Engineering Analysis demonstrates the use of mass and energy balances for the analysis of chemical processes and products.</a:t>
            </a:r>
          </a:p>
          <a:p>
            <a:r>
              <a:rPr lang="en-US" dirty="0">
                <a:hlinkClick r:id="rId3"/>
              </a:rPr>
              <a:t>http://www.learncheme.com</a:t>
            </a:r>
            <a:r>
              <a:rPr lang="en-US" dirty="0"/>
              <a:t> – Educational resources for chemical engineering hosted at University of Colorado Boulder.</a:t>
            </a:r>
          </a:p>
          <a:p>
            <a:r>
              <a:rPr lang="en-US" dirty="0">
                <a:hlinkClick r:id="rId4"/>
              </a:rPr>
              <a:t>http://pypl.github.io/PYPL.html</a:t>
            </a:r>
            <a:r>
              <a:rPr lang="en-US" dirty="0"/>
              <a:t> - The PYPL </a:t>
            </a:r>
            <a:r>
              <a:rPr lang="en-US" dirty="0" err="1"/>
              <a:t>PopularitY</a:t>
            </a:r>
            <a:r>
              <a:rPr lang="en-US" dirty="0"/>
              <a:t> of Programming Language Index is created by analyzing how often language tutorials are searched on Google.</a:t>
            </a:r>
          </a:p>
        </p:txBody>
      </p:sp>
    </p:spTree>
    <p:extLst>
      <p:ext uri="{BB962C8B-B14F-4D97-AF65-F5344CB8AC3E}">
        <p14:creationId xmlns:p14="http://schemas.microsoft.com/office/powerpoint/2010/main" val="22989791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{1D3DC76D-6BEC-3848-8E06-1B3A3D1CAB3F}tf10001079</Template>
  <TotalTime>597</TotalTime>
  <Words>452</Words>
  <Application>Microsoft Macintosh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Andale Mono</vt:lpstr>
      <vt:lpstr>Arial</vt:lpstr>
      <vt:lpstr>Century Gothic</vt:lpstr>
      <vt:lpstr>Vapor Trail</vt:lpstr>
      <vt:lpstr>Python for chemical engineers</vt:lpstr>
      <vt:lpstr>Outline</vt:lpstr>
      <vt:lpstr>A note Before We Get Started</vt:lpstr>
      <vt:lpstr>Why Python?</vt:lpstr>
      <vt:lpstr>Anaconda Distribution</vt:lpstr>
      <vt:lpstr>Installing Anaconda Distribution</vt:lpstr>
      <vt:lpstr>Advanced:  environments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chemical engineers</dc:title>
  <dc:creator>Paul Adamson</dc:creator>
  <cp:lastModifiedBy>Paul Adamson</cp:lastModifiedBy>
  <cp:revision>19</cp:revision>
  <cp:lastPrinted>2019-10-16T12:26:55Z</cp:lastPrinted>
  <dcterms:created xsi:type="dcterms:W3CDTF">2019-10-16T12:13:22Z</dcterms:created>
  <dcterms:modified xsi:type="dcterms:W3CDTF">2019-10-22T11:55:09Z</dcterms:modified>
</cp:coreProperties>
</file>